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  <p:sldMasterId id="2147483653" r:id="rId2"/>
  </p:sldMasterIdLst>
  <p:notesMasterIdLst>
    <p:notesMasterId r:id="rId10"/>
  </p:notesMasterIdLst>
  <p:handoutMasterIdLst>
    <p:handoutMasterId r:id="rId11"/>
  </p:handoutMasterIdLst>
  <p:sldIdLst>
    <p:sldId id="314" r:id="rId3"/>
    <p:sldId id="318" r:id="rId4"/>
    <p:sldId id="316" r:id="rId5"/>
    <p:sldId id="317" r:id="rId6"/>
    <p:sldId id="320" r:id="rId7"/>
    <p:sldId id="312" r:id="rId8"/>
    <p:sldId id="315" r:id="rId9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3300"/>
    <a:srgbClr val="FF0000"/>
    <a:srgbClr val="000000"/>
    <a:srgbClr val="887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8823" autoAdjust="0"/>
  </p:normalViewPr>
  <p:slideViewPr>
    <p:cSldViewPr>
      <p:cViewPr>
        <p:scale>
          <a:sx n="70" d="100"/>
          <a:sy n="70" d="100"/>
        </p:scale>
        <p:origin x="-2814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6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2" d="100"/>
          <a:sy n="82" d="100"/>
        </p:scale>
        <p:origin x="-3918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99C36-010E-43C0-AC61-BD22D7E78BF5}" type="datetimeFigureOut">
              <a:rPr lang="en-GB" smtClean="0"/>
              <a:t>23/06/2017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77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376977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F802D-D840-4487-A76F-C4C47DC7C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352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02FE46F-56A2-4800-A67C-41A0C7F5DE30}" type="datetimeFigureOut">
              <a:rPr lang="en-GB"/>
              <a:pPr>
                <a:defRPr/>
              </a:pPr>
              <a:t>23/06/2017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0069"/>
            <a:ext cx="5438775" cy="4442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6977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6977"/>
            <a:ext cx="2946400" cy="494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69A9CBC8-6525-4D25-9862-4BCB70565A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27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FC02AF3-894A-4383-90B5-CF3DC67179DA}" type="slidenum">
              <a:rPr lang="en-GB" altLang="da-DK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GB" altLang="da-DK">
              <a:solidFill>
                <a:prstClr val="black"/>
              </a:solidFill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44538"/>
            <a:ext cx="4930775" cy="369887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665" y="4690190"/>
            <a:ext cx="4984346" cy="4437303"/>
          </a:xfrm>
          <a:noFill/>
        </p:spPr>
        <p:txBody>
          <a:bodyPr/>
          <a:lstStyle/>
          <a:p>
            <a:pPr eaLnBrk="1" hangingPunct="1"/>
            <a:endParaRPr lang="da-DK" alt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A9CBC8-6525-4D25-9862-4BCB70565AB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19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A9CBC8-6525-4D25-9862-4BCB70565AB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19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A9CBC8-6525-4D25-9862-4BCB70565AB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19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A9CBC8-6525-4D25-9862-4BCB70565AB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3901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A9CBC8-6525-4D25-9862-4BCB70565AB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19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741613"/>
            <a:ext cx="7618413" cy="457200"/>
          </a:xfrm>
        </p:spPr>
        <p:txBody>
          <a:bodyPr/>
          <a:lstStyle>
            <a:lvl1pPr>
              <a:defRPr sz="2400">
                <a:solidFill>
                  <a:srgbClr val="887F6E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95650"/>
            <a:ext cx="7618413" cy="457200"/>
          </a:xfrm>
        </p:spPr>
        <p:txBody>
          <a:bodyPr/>
          <a:lstStyle>
            <a:lvl1pPr marL="0" indent="0" algn="r">
              <a:buFontTx/>
              <a:buNone/>
              <a:defRPr sz="18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D2317-5645-404F-915F-C71C60DFACF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34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3918E-C8B5-4D4D-9FAD-B31AA4F2A02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529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269C5-EF91-4094-BABB-4C2D2F5C97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717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88436-2D0B-482A-AD5B-2E4A58C6B2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49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8C83A-1E53-4BCA-A480-AA32FDDA76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321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030D1-9A54-442E-8EA1-8508DE09B6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5613" y="6354763"/>
            <a:ext cx="5334000" cy="3635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7920038" y="6354763"/>
            <a:ext cx="763587" cy="3635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C642E-23FC-4CFD-8381-25622B9060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B2A06-3D7B-4D0B-9D7B-A1256C2938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25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0FE7C-7C6A-49C6-8F34-66C54BDB7AD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87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0448-0A8F-4F14-8442-3394FDE6A51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83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16286-73B7-49B1-80C1-00C97CEEBC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2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2B7BF-23CA-412E-AC1B-89E9BD52B6E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78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58C06-390E-40E9-A142-4AC3F63432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80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2813"/>
            <a:ext cx="8226425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6425" cy="440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5613" y="6354763"/>
            <a:ext cx="5334000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87F6E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0038" y="6354763"/>
            <a:ext cx="763587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87F6E"/>
                </a:solidFill>
                <a:cs typeface="+mn-cs"/>
              </a:defRPr>
            </a:lvl1pPr>
          </a:lstStyle>
          <a:p>
            <a:pPr>
              <a:defRPr/>
            </a:pPr>
            <a:fld id="{3236B2A9-A7B5-41B6-8695-C7FEAEFF0A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9pPr>
    </p:titleStyle>
    <p:bodyStyle>
      <a:lvl1pPr marL="269875" indent="-269875" algn="l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265113" algn="l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Char char="•"/>
        <a:defRPr sz="2000">
          <a:solidFill>
            <a:schemeClr val="tx1"/>
          </a:solidFill>
          <a:latin typeface="+mn-lt"/>
        </a:defRPr>
      </a:lvl2pPr>
      <a:lvl3pPr marL="1160463" indent="-266700" algn="l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3pPr>
      <a:lvl4pPr marL="1617663" indent="-277813" algn="l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4pPr>
      <a:lvl5pPr marL="2066925" indent="-269875" algn="l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5pPr>
      <a:lvl6pPr marL="2524125" indent="-269875" algn="l" rtl="0" fontAlgn="base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6pPr>
      <a:lvl7pPr marL="2981325" indent="-269875" algn="l" rtl="0" fontAlgn="base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7pPr>
      <a:lvl8pPr marL="3438525" indent="-269875" algn="l" rtl="0" fontAlgn="base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8pPr>
      <a:lvl9pPr marL="3895725" indent="-269875" algn="l" rtl="0" fontAlgn="base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 smtClean="0"/>
              <a:t>Click to edit Master text styles</a:t>
            </a:r>
          </a:p>
          <a:p>
            <a:pPr lvl="1"/>
            <a:r>
              <a:rPr lang="en-US" altLang="da-DK" smtClean="0"/>
              <a:t>Second level</a:t>
            </a:r>
          </a:p>
          <a:p>
            <a:pPr lvl="2"/>
            <a:r>
              <a:rPr lang="en-US" altLang="da-DK" smtClean="0"/>
              <a:t>Third level</a:t>
            </a:r>
          </a:p>
          <a:p>
            <a:pPr lvl="3"/>
            <a:r>
              <a:rPr lang="en-US" altLang="da-DK" smtClean="0"/>
              <a:t>Fourth level</a:t>
            </a:r>
          </a:p>
          <a:p>
            <a:pPr lvl="4"/>
            <a:r>
              <a:rPr lang="en-US" altLang="da-D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364064-A8A8-47DE-8855-372CA84D1DD7}" type="slidenum">
              <a:rPr lang="en-US">
                <a:solidFill>
                  <a:srgbClr val="000000"/>
                </a:solidFill>
                <a:cs typeface="+mn-cs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488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efis.dk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://www.efis.dk/views2/pmserec2510.js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pt.org/ec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pt.org/ecc/topics/programme-making-and-special-events-applications-pm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1" y="4293096"/>
            <a:ext cx="5551784" cy="1368152"/>
          </a:xfrm>
        </p:spPr>
        <p:txBody>
          <a:bodyPr/>
          <a:lstStyle/>
          <a:p>
            <a:pPr algn="l" eaLnBrk="1" hangingPunct="1"/>
            <a:r>
              <a:rPr lang="en-GB" dirty="0" smtClean="0"/>
              <a:t>Thomas Weilacher</a:t>
            </a:r>
            <a:br>
              <a:rPr lang="en-GB" dirty="0" smtClean="0"/>
            </a:br>
            <a:r>
              <a:rPr lang="en-GB" dirty="0" smtClean="0"/>
              <a:t>Chairman ECC Working Group FM</a:t>
            </a:r>
          </a:p>
        </p:txBody>
      </p:sp>
      <p:sp>
        <p:nvSpPr>
          <p:cNvPr id="6" name="Foliennummernplatzhalter 4"/>
          <p:cNvSpPr txBox="1">
            <a:spLocks/>
          </p:cNvSpPr>
          <p:nvPr/>
        </p:nvSpPr>
        <p:spPr>
          <a:xfrm>
            <a:off x="7920038" y="6354763"/>
            <a:ext cx="763587" cy="363537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9D9030D1-9A54-442E-8EA1-8508DE09B6E8}" type="slidenum">
              <a:rPr lang="en-GB" sz="1000" smtClean="0">
                <a:solidFill>
                  <a:srgbClr val="000000"/>
                </a:solidFill>
              </a:rPr>
              <a:pPr algn="r">
                <a:defRPr/>
              </a:pPr>
              <a:t>1</a:t>
            </a:fld>
            <a:endParaRPr lang="en-GB" sz="1000" dirty="0">
              <a:solidFill>
                <a:srgbClr val="0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915816" y="3068960"/>
            <a:ext cx="53860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dirty="0" smtClean="0">
                <a:solidFill>
                  <a:srgbClr val="000000"/>
                </a:solidFill>
              </a:rPr>
              <a:t>APWPT,</a:t>
            </a:r>
          </a:p>
          <a:p>
            <a:pPr algn="r"/>
            <a:r>
              <a:rPr lang="en-GB" sz="2800" b="1" dirty="0" smtClean="0">
                <a:solidFill>
                  <a:srgbClr val="000000"/>
                </a:solidFill>
              </a:rPr>
              <a:t>Berlin, 21 June 2017</a:t>
            </a:r>
          </a:p>
          <a:p>
            <a:pPr algn="r"/>
            <a:endParaRPr lang="en-GB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34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5"/>
          <p:cNvGrpSpPr>
            <a:grpSpLocks/>
          </p:cNvGrpSpPr>
          <p:nvPr/>
        </p:nvGrpSpPr>
        <p:grpSpPr bwMode="auto">
          <a:xfrm>
            <a:off x="450850" y="134938"/>
            <a:ext cx="7875588" cy="4951412"/>
            <a:chOff x="450850" y="134938"/>
            <a:chExt cx="7875588" cy="4950983"/>
          </a:xfrm>
        </p:grpSpPr>
        <p:sp>
          <p:nvSpPr>
            <p:cNvPr id="2052" name="Rectangle 6"/>
            <p:cNvSpPr>
              <a:spLocks noChangeArrowheads="1"/>
            </p:cNvSpPr>
            <p:nvPr/>
          </p:nvSpPr>
          <p:spPr bwMode="auto">
            <a:xfrm>
              <a:off x="836613" y="134938"/>
              <a:ext cx="7477125" cy="69215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000099"/>
                </a:gs>
                <a:gs pos="100000">
                  <a:srgbClr val="000066"/>
                </a:gs>
              </a:gsLst>
              <a:lin ang="2700000" scaled="1"/>
            </a:gradFill>
            <a:ln w="952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da-DK" altLang="da-DK" sz="2400" smtClean="0">
                <a:solidFill>
                  <a:srgbClr val="FFFFFF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053" name="Text Box 7"/>
            <p:cNvSpPr txBox="1">
              <a:spLocks noChangeArrowheads="1"/>
            </p:cNvSpPr>
            <p:nvPr/>
          </p:nvSpPr>
          <p:spPr bwMode="auto">
            <a:xfrm>
              <a:off x="2797175" y="163513"/>
              <a:ext cx="3719513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da-DK" sz="2800" b="1" smtClean="0">
                  <a:solidFill>
                    <a:srgbClr val="FFFFFF"/>
                  </a:solidFill>
                  <a:cs typeface="+mn-cs"/>
                </a:rPr>
                <a:t>Structure of the ECC</a:t>
              </a:r>
              <a:endParaRPr lang="en-US" altLang="da-DK" sz="2800" b="1" smtClean="0">
                <a:solidFill>
                  <a:srgbClr val="FFFFFF"/>
                </a:solidFill>
                <a:cs typeface="+mn-cs"/>
              </a:endParaRPr>
            </a:p>
          </p:txBody>
        </p:sp>
        <p:pic>
          <p:nvPicPr>
            <p:cNvPr id="2054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6613" y="1014413"/>
              <a:ext cx="1895475" cy="800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5" name="Line 2"/>
            <p:cNvSpPr>
              <a:spLocks noChangeAspect="1" noChangeShapeType="1"/>
            </p:cNvSpPr>
            <p:nvPr/>
          </p:nvSpPr>
          <p:spPr bwMode="auto">
            <a:xfrm flipV="1">
              <a:off x="2451100" y="3341688"/>
              <a:ext cx="0" cy="176212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56" name="Line 49"/>
            <p:cNvSpPr>
              <a:spLocks noChangeAspect="1" noChangeShapeType="1"/>
            </p:cNvSpPr>
            <p:nvPr/>
          </p:nvSpPr>
          <p:spPr bwMode="auto">
            <a:xfrm flipV="1">
              <a:off x="6645275" y="3340100"/>
              <a:ext cx="0" cy="1412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57" name="Line 50"/>
            <p:cNvSpPr>
              <a:spLocks noChangeAspect="1" noChangeShapeType="1"/>
            </p:cNvSpPr>
            <p:nvPr/>
          </p:nvSpPr>
          <p:spPr bwMode="auto">
            <a:xfrm flipV="1">
              <a:off x="1066800" y="3340100"/>
              <a:ext cx="0" cy="177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58" name="Line 5"/>
            <p:cNvSpPr>
              <a:spLocks noChangeAspect="1" noChangeShapeType="1"/>
            </p:cNvSpPr>
            <p:nvPr/>
          </p:nvSpPr>
          <p:spPr bwMode="auto">
            <a:xfrm flipV="1">
              <a:off x="5241925" y="3346450"/>
              <a:ext cx="0" cy="15557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50" name="Rounded Rectangle 49"/>
            <p:cNvSpPr>
              <a:spLocks noChangeAspect="1"/>
            </p:cNvSpPr>
            <p:nvPr/>
          </p:nvSpPr>
          <p:spPr>
            <a:xfrm>
              <a:off x="450850" y="3506496"/>
              <a:ext cx="1211263" cy="1579425"/>
            </a:xfrm>
            <a:prstGeom prst="round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1" name="Rounded Rectangle 50"/>
            <p:cNvSpPr>
              <a:spLocks noChangeAspect="1"/>
            </p:cNvSpPr>
            <p:nvPr/>
          </p:nvSpPr>
          <p:spPr>
            <a:xfrm>
              <a:off x="1847850" y="3506496"/>
              <a:ext cx="1211263" cy="1579425"/>
            </a:xfrm>
            <a:prstGeom prst="round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4" name="Rounded Rectangle 53"/>
            <p:cNvSpPr>
              <a:spLocks noChangeAspect="1"/>
            </p:cNvSpPr>
            <p:nvPr/>
          </p:nvSpPr>
          <p:spPr>
            <a:xfrm>
              <a:off x="3238500" y="3495384"/>
              <a:ext cx="1211263" cy="1579426"/>
            </a:xfrm>
            <a:prstGeom prst="round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6" name="Rounded Rectangle 55"/>
            <p:cNvSpPr>
              <a:spLocks noChangeAspect="1"/>
            </p:cNvSpPr>
            <p:nvPr/>
          </p:nvSpPr>
          <p:spPr>
            <a:xfrm>
              <a:off x="4637088" y="3489035"/>
              <a:ext cx="1211262" cy="1579426"/>
            </a:xfrm>
            <a:prstGeom prst="roundRect">
              <a:avLst/>
            </a:prstGeom>
            <a:solidFill>
              <a:srgbClr val="CCFFCC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57" name="Rounded Rectangle 56"/>
            <p:cNvSpPr>
              <a:spLocks noChangeAspect="1"/>
            </p:cNvSpPr>
            <p:nvPr/>
          </p:nvSpPr>
          <p:spPr>
            <a:xfrm>
              <a:off x="6032500" y="3479510"/>
              <a:ext cx="1208088" cy="1590537"/>
            </a:xfrm>
            <a:prstGeom prst="roundRect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FFFFFF"/>
                </a:solidFill>
              </a:endParaRPr>
            </a:p>
          </p:txBody>
        </p:sp>
        <p:sp>
          <p:nvSpPr>
            <p:cNvPr id="2064" name="Rectangle 6"/>
            <p:cNvSpPr>
              <a:spLocks noChangeArrowheads="1"/>
            </p:cNvSpPr>
            <p:nvPr/>
          </p:nvSpPr>
          <p:spPr bwMode="auto">
            <a:xfrm>
              <a:off x="836613" y="134938"/>
              <a:ext cx="7477125" cy="692150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50000">
                  <a:srgbClr val="000099"/>
                </a:gs>
                <a:gs pos="100000">
                  <a:srgbClr val="000066"/>
                </a:gs>
              </a:gsLst>
              <a:lin ang="2700000" scaled="1"/>
            </a:gradFill>
            <a:ln w="952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da-DK" altLang="da-DK" sz="2400" smtClean="0">
                <a:solidFill>
                  <a:srgbClr val="FFFFFF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2065" name="Text Box 7"/>
            <p:cNvSpPr txBox="1">
              <a:spLocks noChangeArrowheads="1"/>
            </p:cNvSpPr>
            <p:nvPr/>
          </p:nvSpPr>
          <p:spPr bwMode="auto">
            <a:xfrm>
              <a:off x="2797175" y="163513"/>
              <a:ext cx="3719513" cy="523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GB" altLang="da-DK" sz="2800" b="1" smtClean="0">
                  <a:solidFill>
                    <a:srgbClr val="FFFFFF"/>
                  </a:solidFill>
                  <a:cs typeface="+mn-cs"/>
                </a:rPr>
                <a:t>Structure of the ECC</a:t>
              </a:r>
              <a:endParaRPr lang="en-US" altLang="da-DK" sz="2800" b="1" smtClean="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0" name="AutoShape 8"/>
            <p:cNvSpPr>
              <a:spLocks noChangeAspect="1" noChangeArrowheads="1"/>
            </p:cNvSpPr>
            <p:nvPr/>
          </p:nvSpPr>
          <p:spPr bwMode="auto">
            <a:xfrm>
              <a:off x="3382963" y="1496895"/>
              <a:ext cx="2411412" cy="1007975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2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67" name="Text Box 9"/>
            <p:cNvSpPr txBox="1">
              <a:spLocks noChangeAspect="1" noChangeArrowheads="1"/>
            </p:cNvSpPr>
            <p:nvPr/>
          </p:nvSpPr>
          <p:spPr bwMode="auto">
            <a:xfrm>
              <a:off x="3354388" y="1497013"/>
              <a:ext cx="2474912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200" b="1" smtClean="0">
                  <a:solidFill>
                    <a:srgbClr val="FFFFFF"/>
                  </a:solidFill>
                  <a:cs typeface="+mn-cs"/>
                </a:rPr>
                <a:t>Electronic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200" b="1" smtClean="0">
                  <a:solidFill>
                    <a:srgbClr val="FFFFFF"/>
                  </a:solidFill>
                  <a:cs typeface="+mn-cs"/>
                </a:rPr>
                <a:t>Communications Committee</a:t>
              </a:r>
              <a:endParaRPr lang="en-US" altLang="da-DK" sz="1200" b="1" smtClean="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68" name="Text Box 10"/>
            <p:cNvSpPr txBox="1">
              <a:spLocks noChangeAspect="1" noChangeArrowheads="1"/>
            </p:cNvSpPr>
            <p:nvPr/>
          </p:nvSpPr>
          <p:spPr bwMode="auto">
            <a:xfrm>
              <a:off x="3460750" y="1928813"/>
              <a:ext cx="1931939" cy="584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FFFFFF"/>
                  </a:solidFill>
                  <a:cs typeface="+mn-cs"/>
                </a:rPr>
                <a:t>Chairman:	E. Fournier (F)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FFFFFF"/>
                  </a:solidFill>
                  <a:cs typeface="+mn-cs"/>
                </a:rPr>
                <a:t>Vice-Chairmen:	S. Pastukh (RUS)</a:t>
              </a:r>
              <a:br>
                <a:rPr lang="da-DK" altLang="da-DK" sz="800" smtClean="0">
                  <a:solidFill>
                    <a:srgbClr val="FFFFFF"/>
                  </a:solidFill>
                  <a:cs typeface="+mn-cs"/>
                </a:rPr>
              </a:br>
              <a:r>
                <a:rPr lang="da-DK" altLang="da-DK" sz="800" smtClean="0">
                  <a:solidFill>
                    <a:srgbClr val="FFFFFF"/>
                  </a:solidFill>
                  <a:cs typeface="+mn-cs"/>
                </a:rPr>
                <a:t>                                J.  Afonso  (POR)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FFFFFF"/>
                  </a:solidFill>
                  <a:cs typeface="+mn-cs"/>
                </a:rPr>
                <a:t>	</a:t>
              </a:r>
              <a:endParaRPr lang="en-US" altLang="da-DK" sz="800" smtClean="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3" name="AutoShape 11"/>
            <p:cNvSpPr>
              <a:spLocks noChangeAspect="1" noChangeArrowheads="1"/>
            </p:cNvSpPr>
            <p:nvPr/>
          </p:nvSpPr>
          <p:spPr bwMode="auto">
            <a:xfrm>
              <a:off x="5915025" y="2179461"/>
              <a:ext cx="2411413" cy="1007975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 sz="120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70" name="Text Box 12"/>
            <p:cNvSpPr txBox="1">
              <a:spLocks noChangeAspect="1" noChangeArrowheads="1"/>
            </p:cNvSpPr>
            <p:nvPr/>
          </p:nvSpPr>
          <p:spPr bwMode="auto">
            <a:xfrm>
              <a:off x="6091238" y="2179638"/>
              <a:ext cx="20843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200" b="1" smtClean="0">
                  <a:solidFill>
                    <a:srgbClr val="FFFFFF"/>
                  </a:solidFill>
                  <a:cs typeface="+mn-cs"/>
                </a:rPr>
                <a:t>European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200" b="1" smtClean="0">
                  <a:solidFill>
                    <a:srgbClr val="FFFFFF"/>
                  </a:solidFill>
                  <a:cs typeface="+mn-cs"/>
                </a:rPr>
                <a:t>Communications Office</a:t>
              </a:r>
              <a:endParaRPr lang="en-US" altLang="da-DK" sz="1200" b="1" smtClean="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2071" name="Text Box 13"/>
            <p:cNvSpPr txBox="1">
              <a:spLocks noChangeAspect="1" noChangeArrowheads="1"/>
            </p:cNvSpPr>
            <p:nvPr/>
          </p:nvSpPr>
          <p:spPr bwMode="auto">
            <a:xfrm>
              <a:off x="5997575" y="2611438"/>
              <a:ext cx="2097049" cy="3385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FFFFFF"/>
                  </a:solidFill>
                  <a:cs typeface="+mn-cs"/>
                </a:rPr>
                <a:t>Director:	P. Christensen (DNK)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FFFFFF"/>
                  </a:solidFill>
                  <a:cs typeface="+mn-cs"/>
                </a:rPr>
                <a:t>Deputy Director:      B. Espinosa (F)</a:t>
              </a:r>
              <a:endParaRPr lang="en-US" altLang="da-DK" sz="800" smtClean="0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66" name="AutoShape 14"/>
            <p:cNvSpPr>
              <a:spLocks noChangeAspect="1" noChangeArrowheads="1"/>
            </p:cNvSpPr>
            <p:nvPr/>
          </p:nvSpPr>
          <p:spPr bwMode="auto">
            <a:xfrm>
              <a:off x="849313" y="2179461"/>
              <a:ext cx="2411412" cy="1007975"/>
            </a:xfrm>
            <a:prstGeom prst="roundRect">
              <a:avLst>
                <a:gd name="adj" fmla="val 16667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da-DK" sz="1200" dirty="0">
                  <a:solidFill>
                    <a:srgbClr val="FFFFFF"/>
                  </a:solidFill>
                  <a:cs typeface="+mn-cs"/>
                </a:rPr>
                <a:t>Steering Group</a:t>
              </a:r>
            </a:p>
          </p:txBody>
        </p:sp>
        <p:sp>
          <p:nvSpPr>
            <p:cNvPr id="2073" name="Text Box 16"/>
            <p:cNvSpPr txBox="1">
              <a:spLocks noChangeAspect="1" noChangeArrowheads="1"/>
            </p:cNvSpPr>
            <p:nvPr/>
          </p:nvSpPr>
          <p:spPr bwMode="auto">
            <a:xfrm>
              <a:off x="2100263" y="3486150"/>
              <a:ext cx="684212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 smtClean="0">
                  <a:solidFill>
                    <a:srgbClr val="000000"/>
                  </a:solidFill>
                  <a:cs typeface="+mn-cs"/>
                </a:rPr>
                <a:t>WG FM</a:t>
              </a:r>
              <a:endParaRPr lang="en-US" altLang="da-DK" sz="1000" b="1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74" name="Text Box 17"/>
            <p:cNvSpPr txBox="1">
              <a:spLocks noChangeAspect="1" noChangeArrowheads="1"/>
            </p:cNvSpPr>
            <p:nvPr/>
          </p:nvSpPr>
          <p:spPr bwMode="auto">
            <a:xfrm>
              <a:off x="2009775" y="3651250"/>
              <a:ext cx="85883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Frequency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Management</a:t>
              </a:r>
              <a:endParaRPr lang="en-US" altLang="da-DK" sz="80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75" name="Text Box 18"/>
            <p:cNvSpPr txBox="1">
              <a:spLocks noChangeAspect="1" noChangeArrowheads="1"/>
            </p:cNvSpPr>
            <p:nvPr/>
          </p:nvSpPr>
          <p:spPr bwMode="auto">
            <a:xfrm>
              <a:off x="1857375" y="3990975"/>
              <a:ext cx="976549" cy="1077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609600" indent="-609600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dirty="0" smtClean="0">
                  <a:solidFill>
                    <a:srgbClr val="000000"/>
                  </a:solidFill>
                  <a:cs typeface="+mn-cs"/>
                </a:rPr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 smtClean="0">
                  <a:solidFill>
                    <a:srgbClr val="000000"/>
                  </a:solidFill>
                  <a:cs typeface="+mn-cs"/>
                </a:rPr>
                <a:t>T. Weilacher (D)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dirty="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dirty="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dirty="0" smtClean="0">
                  <a:solidFill>
                    <a:srgbClr val="000000"/>
                  </a:solidFill>
                  <a:cs typeface="+mn-cs"/>
                </a:rPr>
                <a:t>Vice-Chairmen: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 smtClean="0">
                  <a:solidFill>
                    <a:srgbClr val="000000"/>
                  </a:solidFill>
                  <a:cs typeface="+mn-cs"/>
                </a:rPr>
                <a:t>L. Bodusseau (F)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dirty="0" smtClean="0">
                  <a:solidFill>
                    <a:srgbClr val="000000"/>
                  </a:solidFill>
                  <a:cs typeface="+mn-cs"/>
                </a:rPr>
                <a:t>S. Talbot (G)</a:t>
              </a:r>
            </a:p>
            <a:p>
              <a:pPr>
                <a:spcBef>
                  <a:spcPct val="0"/>
                </a:spcBef>
              </a:pPr>
              <a:endParaRPr lang="en-US" altLang="da-DK" sz="800" dirty="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76" name="Text Box 24"/>
            <p:cNvSpPr txBox="1">
              <a:spLocks noChangeAspect="1" noChangeArrowheads="1"/>
            </p:cNvSpPr>
            <p:nvPr/>
          </p:nvSpPr>
          <p:spPr bwMode="auto">
            <a:xfrm>
              <a:off x="3479800" y="3495675"/>
              <a:ext cx="66675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 smtClean="0">
                  <a:solidFill>
                    <a:srgbClr val="000000"/>
                  </a:solidFill>
                  <a:cs typeface="+mn-cs"/>
                </a:rPr>
                <a:t>WG SE</a:t>
              </a:r>
              <a:endParaRPr lang="en-US" altLang="da-DK" sz="1000" b="1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77" name="Text Box 25"/>
            <p:cNvSpPr txBox="1">
              <a:spLocks noChangeAspect="1" noChangeArrowheads="1"/>
            </p:cNvSpPr>
            <p:nvPr/>
          </p:nvSpPr>
          <p:spPr bwMode="auto">
            <a:xfrm>
              <a:off x="3417888" y="3660775"/>
              <a:ext cx="8032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Spectrum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Engineering</a:t>
              </a:r>
              <a:endParaRPr lang="en-US" altLang="da-DK" sz="80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78" name="Text Box 26"/>
            <p:cNvSpPr txBox="1">
              <a:spLocks noChangeAspect="1" noChangeArrowheads="1"/>
            </p:cNvSpPr>
            <p:nvPr/>
          </p:nvSpPr>
          <p:spPr bwMode="auto">
            <a:xfrm>
              <a:off x="3260725" y="4000500"/>
              <a:ext cx="917575" cy="1077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smtClean="0">
                  <a:solidFill>
                    <a:srgbClr val="000000"/>
                  </a:solidFill>
                  <a:cs typeface="+mn-cs"/>
                </a:rPr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K. Loew (D)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smtClean="0">
                  <a:solidFill>
                    <a:srgbClr val="000000"/>
                  </a:solidFill>
                  <a:cs typeface="+mn-cs"/>
                </a:rPr>
                <a:t>Vice-Chairmen: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J. Duque (POR)</a:t>
              </a:r>
              <a:br>
                <a:rPr lang="da-DK" altLang="da-DK" sz="800" smtClean="0">
                  <a:solidFill>
                    <a:srgbClr val="000000"/>
                  </a:solidFill>
                  <a:cs typeface="+mn-cs"/>
                </a:rPr>
              </a:b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k. Bejuk (HRV)</a:t>
              </a:r>
              <a:br>
                <a:rPr lang="da-DK" altLang="da-DK" sz="800" smtClean="0">
                  <a:solidFill>
                    <a:srgbClr val="000000"/>
                  </a:solidFill>
                  <a:cs typeface="+mn-cs"/>
                </a:rPr>
              </a:br>
              <a:endParaRPr lang="da-DK" altLang="da-DK" sz="80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79" name="Text Box 28"/>
            <p:cNvSpPr txBox="1">
              <a:spLocks noChangeAspect="1" noChangeArrowheads="1"/>
            </p:cNvSpPr>
            <p:nvPr/>
          </p:nvSpPr>
          <p:spPr bwMode="auto">
            <a:xfrm>
              <a:off x="665163" y="3517900"/>
              <a:ext cx="784225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 smtClean="0">
                  <a:solidFill>
                    <a:srgbClr val="000000"/>
                  </a:solidFill>
                  <a:cs typeface="+mn-cs"/>
                </a:rPr>
                <a:t>WG CPG</a:t>
              </a:r>
              <a:endParaRPr lang="en-US" altLang="da-DK" sz="1000" b="1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80" name="Text Box 29"/>
            <p:cNvSpPr txBox="1">
              <a:spLocks noChangeAspect="1" noChangeArrowheads="1"/>
            </p:cNvSpPr>
            <p:nvPr/>
          </p:nvSpPr>
          <p:spPr bwMode="auto">
            <a:xfrm>
              <a:off x="482600" y="3683000"/>
              <a:ext cx="11334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Conference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Preparatory Group</a:t>
              </a:r>
              <a:endParaRPr lang="en-US" altLang="da-DK" sz="80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81" name="Text Box 30"/>
            <p:cNvSpPr txBox="1">
              <a:spLocks noChangeAspect="1" noChangeArrowheads="1"/>
            </p:cNvSpPr>
            <p:nvPr/>
          </p:nvSpPr>
          <p:spPr bwMode="auto">
            <a:xfrm>
              <a:off x="473075" y="3990975"/>
              <a:ext cx="957313" cy="1077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smtClean="0">
                  <a:solidFill>
                    <a:srgbClr val="000000"/>
                  </a:solidFill>
                  <a:cs typeface="+mn-cs"/>
                </a:rPr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A. Kühn (D)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smtClean="0">
                  <a:solidFill>
                    <a:srgbClr val="000000"/>
                  </a:solidFill>
                  <a:cs typeface="+mn-cs"/>
                </a:rPr>
                <a:t>Vice-Chairman: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da-DK" sz="800" smtClean="0">
                  <a:solidFill>
                    <a:srgbClr val="000000"/>
                  </a:solidFill>
                  <a:cs typeface="+mn-cs"/>
                </a:rPr>
                <a:t>G. Osinga (HOL)</a:t>
              </a:r>
              <a:br>
                <a:rPr lang="en-US" altLang="da-DK" sz="800" smtClean="0">
                  <a:solidFill>
                    <a:srgbClr val="000000"/>
                  </a:solidFill>
                  <a:cs typeface="+mn-cs"/>
                </a:rPr>
              </a:br>
              <a:r>
                <a:rPr lang="en-US" altLang="da-DK" sz="800" smtClean="0">
                  <a:solidFill>
                    <a:srgbClr val="000000"/>
                  </a:solidFill>
                  <a:cs typeface="+mn-cs"/>
                </a:rPr>
                <a:t>A. Vallet (F)</a:t>
              </a:r>
              <a:br>
                <a:rPr lang="en-US" altLang="da-DK" sz="800" smtClean="0">
                  <a:solidFill>
                    <a:srgbClr val="000000"/>
                  </a:solidFill>
                  <a:cs typeface="+mn-cs"/>
                </a:rPr>
              </a:br>
              <a:endParaRPr lang="en-US" altLang="da-DK" sz="80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82" name="Text Box 32"/>
            <p:cNvSpPr txBox="1">
              <a:spLocks noChangeAspect="1" noChangeArrowheads="1"/>
            </p:cNvSpPr>
            <p:nvPr/>
          </p:nvSpPr>
          <p:spPr bwMode="auto">
            <a:xfrm>
              <a:off x="4875213" y="3505200"/>
              <a:ext cx="760412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 smtClean="0">
                  <a:solidFill>
                    <a:srgbClr val="000000"/>
                  </a:solidFill>
                  <a:cs typeface="+mn-cs"/>
                </a:rPr>
                <a:t>WG NaN</a:t>
              </a:r>
              <a:endParaRPr lang="en-US" altLang="da-DK" sz="1000" b="1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83" name="Text Box 33"/>
            <p:cNvSpPr txBox="1">
              <a:spLocks noChangeAspect="1" noChangeArrowheads="1"/>
            </p:cNvSpPr>
            <p:nvPr/>
          </p:nvSpPr>
          <p:spPr bwMode="auto">
            <a:xfrm>
              <a:off x="4818063" y="3670300"/>
              <a:ext cx="8890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Numbering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and Networks</a:t>
              </a:r>
              <a:endParaRPr lang="en-US" altLang="da-DK" sz="80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84" name="Text Box 34"/>
            <p:cNvSpPr txBox="1">
              <a:spLocks noChangeAspect="1" noChangeArrowheads="1"/>
            </p:cNvSpPr>
            <p:nvPr/>
          </p:nvSpPr>
          <p:spPr bwMode="auto">
            <a:xfrm>
              <a:off x="4638675" y="4010025"/>
              <a:ext cx="1050925" cy="954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smtClean="0">
                  <a:solidFill>
                    <a:srgbClr val="000000"/>
                  </a:solidFill>
                  <a:cs typeface="+mn-cs"/>
                </a:rPr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J. Vallesverd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(NOR)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smtClean="0">
                  <a:solidFill>
                    <a:srgbClr val="000000"/>
                  </a:solidFill>
                  <a:cs typeface="+mn-cs"/>
                </a:rPr>
                <a:t>Vice-Chairman: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E. Greenberg (G)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F. Dragomir (ROU)</a:t>
              </a:r>
              <a:endParaRPr lang="en-US" altLang="da-DK" sz="80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85" name="Text Box 37"/>
            <p:cNvSpPr txBox="1">
              <a:spLocks noChangeAspect="1" noChangeArrowheads="1"/>
            </p:cNvSpPr>
            <p:nvPr/>
          </p:nvSpPr>
          <p:spPr bwMode="auto">
            <a:xfrm>
              <a:off x="6226175" y="3694113"/>
              <a:ext cx="804863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IMT-Matters</a:t>
              </a:r>
              <a:endParaRPr lang="en-US" altLang="da-DK" sz="800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86" name="Text Box 38"/>
            <p:cNvSpPr txBox="1">
              <a:spLocks noChangeAspect="1" noChangeArrowheads="1"/>
            </p:cNvSpPr>
            <p:nvPr/>
          </p:nvSpPr>
          <p:spPr bwMode="auto">
            <a:xfrm>
              <a:off x="6046788" y="3992563"/>
              <a:ext cx="893193" cy="1077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smtClean="0">
                  <a:solidFill>
                    <a:srgbClr val="000000"/>
                  </a:solidFill>
                  <a:cs typeface="+mn-cs"/>
                </a:rPr>
                <a:t>Chairman: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S. Green (G)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u="sng" smtClean="0">
                  <a:solidFill>
                    <a:srgbClr val="000000"/>
                  </a:solidFill>
                  <a:cs typeface="+mn-cs"/>
                </a:rPr>
                <a:t>Vice-Chairmen: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da-DK" altLang="da-DK" sz="800" smtClean="0">
                  <a:solidFill>
                    <a:srgbClr val="000000"/>
                  </a:solidFill>
                  <a:cs typeface="+mn-cs"/>
                </a:rPr>
                <a:t>D. Guiducci (I)</a:t>
              </a: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da-DK" sz="800" smtClean="0">
                <a:solidFill>
                  <a:srgbClr val="000000"/>
                </a:solidFill>
                <a:cs typeface="+mn-cs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da-DK" altLang="da-DK" sz="800" smtClean="0">
                <a:solidFill>
                  <a:srgbClr val="000000"/>
                </a:solidFill>
                <a:cs typeface="+mn-cs"/>
              </a:endParaRPr>
            </a:p>
          </p:txBody>
        </p:sp>
        <p:cxnSp>
          <p:nvCxnSpPr>
            <p:cNvPr id="2087" name="AutoShape 40"/>
            <p:cNvCxnSpPr>
              <a:cxnSpLocks noChangeAspect="1" noChangeShapeType="1"/>
              <a:stCxn id="60" idx="3"/>
              <a:endCxn id="2070" idx="0"/>
            </p:cNvCxnSpPr>
            <p:nvPr/>
          </p:nvCxnSpPr>
          <p:spPr bwMode="auto">
            <a:xfrm>
              <a:off x="5854700" y="2008188"/>
              <a:ext cx="1217613" cy="163512"/>
            </a:xfrm>
            <a:prstGeom prst="bentConnector2">
              <a:avLst/>
            </a:prstGeom>
            <a:noFill/>
            <a:ln w="635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88" name="Line 41"/>
            <p:cNvSpPr>
              <a:spLocks noChangeAspect="1" noChangeShapeType="1"/>
            </p:cNvSpPr>
            <p:nvPr/>
          </p:nvSpPr>
          <p:spPr bwMode="auto">
            <a:xfrm>
              <a:off x="4587875" y="2500313"/>
              <a:ext cx="0" cy="839787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89" name="Line 42"/>
            <p:cNvSpPr>
              <a:spLocks noChangeAspect="1" noChangeShapeType="1"/>
            </p:cNvSpPr>
            <p:nvPr/>
          </p:nvSpPr>
          <p:spPr bwMode="auto">
            <a:xfrm flipV="1">
              <a:off x="1066800" y="3340100"/>
              <a:ext cx="55784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mtClea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2090" name="Text Box 46"/>
            <p:cNvSpPr txBox="1">
              <a:spLocks noChangeAspect="1" noChangeArrowheads="1"/>
            </p:cNvSpPr>
            <p:nvPr/>
          </p:nvSpPr>
          <p:spPr bwMode="auto">
            <a:xfrm>
              <a:off x="6234113" y="3489325"/>
              <a:ext cx="795337" cy="2460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da-DK" altLang="da-DK" sz="1000" b="1" smtClean="0">
                  <a:solidFill>
                    <a:srgbClr val="000000"/>
                  </a:solidFill>
                  <a:cs typeface="+mn-cs"/>
                </a:rPr>
                <a:t>ECC PT1</a:t>
              </a:r>
            </a:p>
          </p:txBody>
        </p:sp>
        <p:cxnSp>
          <p:nvCxnSpPr>
            <p:cNvPr id="85" name="Elbow Connector 84"/>
            <p:cNvCxnSpPr>
              <a:cxnSpLocks noChangeAspect="1"/>
              <a:stCxn id="60" idx="1"/>
              <a:endCxn id="66" idx="0"/>
            </p:cNvCxnSpPr>
            <p:nvPr/>
          </p:nvCxnSpPr>
          <p:spPr>
            <a:xfrm rot="10800000" flipV="1">
              <a:off x="2055813" y="2001676"/>
              <a:ext cx="1327150" cy="177785"/>
            </a:xfrm>
            <a:prstGeom prst="bentConnector2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1" name="Line 41"/>
          <p:cNvSpPr>
            <a:spLocks noChangeAspect="1" noChangeShapeType="1"/>
          </p:cNvSpPr>
          <p:nvPr/>
        </p:nvSpPr>
        <p:spPr bwMode="auto">
          <a:xfrm>
            <a:off x="3856038" y="3330575"/>
            <a:ext cx="0" cy="1651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mtClea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5436096" y="6226278"/>
            <a:ext cx="3081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000000"/>
                </a:solidFill>
              </a:rPr>
              <a:t>Berlin, 21 June 2017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45" name="Foliennummernplatzhalter 4"/>
          <p:cNvSpPr txBox="1">
            <a:spLocks/>
          </p:cNvSpPr>
          <p:nvPr/>
        </p:nvSpPr>
        <p:spPr>
          <a:xfrm>
            <a:off x="7920038" y="6354763"/>
            <a:ext cx="763587" cy="363537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9D9030D1-9A54-442E-8EA1-8508DE09B6E8}" type="slidenum">
              <a:rPr lang="en-GB" sz="1000" smtClean="0">
                <a:solidFill>
                  <a:srgbClr val="000000"/>
                </a:solidFill>
              </a:rPr>
              <a:pPr algn="r">
                <a:defRPr/>
              </a:pPr>
              <a:t>2</a:t>
            </a:fld>
            <a:endParaRPr lang="en-GB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6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5292080" y="912813"/>
            <a:ext cx="3391545" cy="687387"/>
          </a:xfrm>
        </p:spPr>
        <p:txBody>
          <a:bodyPr/>
          <a:lstStyle/>
          <a:p>
            <a:pPr eaLnBrk="1" hangingPunct="1"/>
            <a:r>
              <a:rPr lang="en-GB" dirty="0" err="1" smtClean="0"/>
              <a:t>LoU</a:t>
            </a:r>
            <a:r>
              <a:rPr lang="en-GB" dirty="0" smtClean="0"/>
              <a:t> ECC / APWPT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229200"/>
          </a:xfrm>
        </p:spPr>
        <p:txBody>
          <a:bodyPr/>
          <a:lstStyle/>
          <a:p>
            <a:pPr eaLnBrk="1" hangingPunct="1"/>
            <a:endParaRPr lang="en-GB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The ECC is working with a range of partners and sharing best practice and knowledge.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CEPT/ECC has a number of external partners, based on a formal agreement (</a:t>
            </a:r>
            <a:r>
              <a:rPr lang="en-GB" dirty="0" err="1" smtClean="0">
                <a:solidFill>
                  <a:srgbClr val="002060"/>
                </a:solidFill>
              </a:rPr>
              <a:t>LoU</a:t>
            </a:r>
            <a:r>
              <a:rPr lang="en-GB" dirty="0" smtClean="0">
                <a:solidFill>
                  <a:srgbClr val="002060"/>
                </a:solidFill>
              </a:rPr>
              <a:t> or MoU).</a:t>
            </a:r>
          </a:p>
          <a:p>
            <a:pPr eaLnBrk="1" hangingPunct="1"/>
            <a:r>
              <a:rPr lang="en-GB" dirty="0" err="1" smtClean="0">
                <a:solidFill>
                  <a:srgbClr val="002060"/>
                </a:solidFill>
              </a:rPr>
              <a:t>LoU</a:t>
            </a:r>
            <a:r>
              <a:rPr lang="en-GB" dirty="0" smtClean="0">
                <a:solidFill>
                  <a:srgbClr val="002060"/>
                </a:solidFill>
              </a:rPr>
              <a:t> between ECC and APWPT signed in 2009.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Major elements (for both sides):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- exchange of information (free of charge),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- access to working documents,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- participation in meetings,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- possibility to provide written contributions. </a:t>
            </a:r>
          </a:p>
          <a:p>
            <a:pPr eaLnBrk="1" hangingPunct="1"/>
            <a:endParaRPr lang="en-GB" dirty="0" smtClean="0">
              <a:solidFill>
                <a:srgbClr val="00206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030D1-9A54-442E-8EA1-8508DE09B6E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Textfeld 4"/>
          <p:cNvSpPr txBox="1"/>
          <p:nvPr/>
        </p:nvSpPr>
        <p:spPr>
          <a:xfrm>
            <a:off x="5436096" y="6226278"/>
            <a:ext cx="3081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000000"/>
                </a:solidFill>
              </a:rPr>
              <a:t>Berlin, 21 June 2017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95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5292080" y="912813"/>
            <a:ext cx="3391545" cy="687387"/>
          </a:xfrm>
        </p:spPr>
        <p:txBody>
          <a:bodyPr/>
          <a:lstStyle/>
          <a:p>
            <a:pPr eaLnBrk="1" hangingPunct="1"/>
            <a:r>
              <a:rPr lang="en-GB" dirty="0" err="1" smtClean="0"/>
              <a:t>LoU</a:t>
            </a:r>
            <a:r>
              <a:rPr lang="en-GB" dirty="0" smtClean="0"/>
              <a:t> ECC / APWPT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229200"/>
          </a:xfrm>
        </p:spPr>
        <p:txBody>
          <a:bodyPr/>
          <a:lstStyle/>
          <a:p>
            <a:pPr marL="0" indent="0" eaLnBrk="1" hangingPunct="1"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r>
              <a:rPr lang="en-GB" sz="2400" b="1" dirty="0" smtClean="0">
                <a:solidFill>
                  <a:srgbClr val="002060"/>
                </a:solidFill>
              </a:rPr>
              <a:t>Examples (APWPT support to ECC)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Compatibility and sharing studies (</a:t>
            </a:r>
            <a:r>
              <a:rPr lang="en-GB" dirty="0">
                <a:solidFill>
                  <a:srgbClr val="002060"/>
                </a:solidFill>
              </a:rPr>
              <a:t>ECC Reports); WG SE, SE7, SE24</a:t>
            </a:r>
            <a:r>
              <a:rPr lang="en-GB" dirty="0" smtClean="0">
                <a:solidFill>
                  <a:srgbClr val="002060"/>
                </a:solidFill>
              </a:rPr>
              <a:t>.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Regulatory </a:t>
            </a:r>
            <a:r>
              <a:rPr lang="en-GB" dirty="0">
                <a:solidFill>
                  <a:srgbClr val="002060"/>
                </a:solidFill>
              </a:rPr>
              <a:t>studies (ECC Reports); WG FM, FM51</a:t>
            </a:r>
            <a:r>
              <a:rPr lang="en-GB" dirty="0" smtClean="0">
                <a:solidFill>
                  <a:srgbClr val="002060"/>
                </a:solidFill>
              </a:rPr>
              <a:t>.</a:t>
            </a:r>
            <a:endParaRPr lang="en-GB" dirty="0">
              <a:solidFill>
                <a:srgbClr val="002060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Development of frequency regulations (ECC Decisions, ECC Recommendations); e.g. REC 25-10, REC 70-03 (Annex 10).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Development of CEPT Reports (responses to Mandates from the European Commission).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Update of ECA Table (ERC Report 25).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CEPT contributions to ITU-R meetings.</a:t>
            </a:r>
          </a:p>
          <a:p>
            <a:pPr eaLnBrk="1" hangingPunct="1"/>
            <a:endParaRPr lang="en-GB" dirty="0" smtClean="0">
              <a:solidFill>
                <a:srgbClr val="00206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030D1-9A54-442E-8EA1-8508DE09B6E8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5" name="Textfeld 4"/>
          <p:cNvSpPr txBox="1"/>
          <p:nvPr/>
        </p:nvSpPr>
        <p:spPr>
          <a:xfrm>
            <a:off x="5436096" y="6226278"/>
            <a:ext cx="3081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000000"/>
                </a:solidFill>
              </a:rPr>
              <a:t>Berlin, 21 June 2017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93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5292080" y="912813"/>
            <a:ext cx="3391545" cy="687387"/>
          </a:xfrm>
        </p:spPr>
        <p:txBody>
          <a:bodyPr/>
          <a:lstStyle/>
          <a:p>
            <a:pPr eaLnBrk="1" hangingPunct="1"/>
            <a:r>
              <a:rPr lang="en-GB" dirty="0" err="1" smtClean="0"/>
              <a:t>LoU</a:t>
            </a:r>
            <a:r>
              <a:rPr lang="en-GB" dirty="0" smtClean="0"/>
              <a:t> ECC / APWPT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229200"/>
          </a:xfrm>
        </p:spPr>
        <p:txBody>
          <a:bodyPr/>
          <a:lstStyle/>
          <a:p>
            <a:pPr marL="0" indent="0" eaLnBrk="1" hangingPunct="1"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r>
              <a:rPr lang="en-GB" sz="2400" b="1" dirty="0" smtClean="0">
                <a:solidFill>
                  <a:srgbClr val="002060"/>
                </a:solidFill>
              </a:rPr>
              <a:t>Current activities within ECC (related to PMSE)</a:t>
            </a:r>
          </a:p>
          <a:p>
            <a:pPr marL="0" indent="0" eaLnBrk="1" hangingPunct="1">
              <a:buNone/>
            </a:pPr>
            <a:endParaRPr lang="en-GB" sz="2400" b="1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Low </a:t>
            </a:r>
            <a:r>
              <a:rPr lang="en-US" dirty="0">
                <a:solidFill>
                  <a:srgbClr val="002060"/>
                </a:solidFill>
              </a:rPr>
              <a:t>power audio PMSE in the band 960 – 1164 MHz</a:t>
            </a:r>
            <a:r>
              <a:rPr lang="en-GB" dirty="0" smtClean="0">
                <a:solidFill>
                  <a:srgbClr val="002060"/>
                </a:solidFill>
              </a:rPr>
              <a:t>.</a:t>
            </a:r>
            <a:br>
              <a:rPr lang="en-GB" dirty="0" smtClean="0">
                <a:solidFill>
                  <a:srgbClr val="002060"/>
                </a:solidFill>
              </a:rPr>
            </a:br>
            <a:endParaRPr lang="en-GB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dirty="0">
                <a:solidFill>
                  <a:srgbClr val="002060"/>
                </a:solidFill>
              </a:rPr>
              <a:t>Body effect of handheld and body worn audio PMSE equipment</a:t>
            </a:r>
            <a:r>
              <a:rPr lang="en-GB" dirty="0" smtClean="0">
                <a:solidFill>
                  <a:srgbClr val="002060"/>
                </a:solidFill>
              </a:rPr>
              <a:t>.</a:t>
            </a:r>
            <a:br>
              <a:rPr lang="en-GB" dirty="0" smtClean="0">
                <a:solidFill>
                  <a:srgbClr val="002060"/>
                </a:solidFill>
              </a:rPr>
            </a:br>
            <a:endParaRPr lang="en-GB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Best practises for video PMSE </a:t>
            </a:r>
            <a:r>
              <a:rPr lang="en-US" dirty="0" smtClean="0">
                <a:solidFill>
                  <a:srgbClr val="002060"/>
                </a:solidFill>
              </a:rPr>
              <a:t>in </a:t>
            </a:r>
            <a:r>
              <a:rPr lang="en-US" dirty="0">
                <a:solidFill>
                  <a:srgbClr val="002060"/>
                </a:solidFill>
              </a:rPr>
              <a:t>the 2.7 – 2.9 GHz band</a:t>
            </a:r>
            <a:r>
              <a:rPr lang="en-GB" dirty="0" smtClean="0">
                <a:solidFill>
                  <a:srgbClr val="002060"/>
                </a:solidFill>
              </a:rPr>
              <a:t>.</a:t>
            </a:r>
            <a:br>
              <a:rPr lang="en-GB" dirty="0" smtClean="0">
                <a:solidFill>
                  <a:srgbClr val="002060"/>
                </a:solidFill>
              </a:rPr>
            </a:br>
            <a:endParaRPr lang="en-GB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Contributions to ITU-R </a:t>
            </a:r>
            <a:r>
              <a:rPr lang="en-GB" dirty="0">
                <a:solidFill>
                  <a:srgbClr val="002060"/>
                </a:solidFill>
              </a:rPr>
              <a:t>WP 5C</a:t>
            </a:r>
            <a:r>
              <a:rPr lang="en-GB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030D1-9A54-442E-8EA1-8508DE09B6E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Textfeld 4"/>
          <p:cNvSpPr txBox="1"/>
          <p:nvPr/>
        </p:nvSpPr>
        <p:spPr>
          <a:xfrm>
            <a:off x="5436096" y="6226278"/>
            <a:ext cx="3081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rgbClr val="000000"/>
                </a:solidFill>
              </a:rPr>
              <a:t>Berlin, 21 June 2017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99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1835696" y="912813"/>
            <a:ext cx="6847929" cy="687387"/>
          </a:xfrm>
        </p:spPr>
        <p:txBody>
          <a:bodyPr/>
          <a:lstStyle/>
          <a:p>
            <a:pPr eaLnBrk="1" hangingPunct="1"/>
            <a:r>
              <a:rPr lang="en-GB" dirty="0" smtClean="0"/>
              <a:t>Information on PMSE use in Europe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98876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dirty="0" smtClean="0">
                <a:solidFill>
                  <a:srgbClr val="002060"/>
                </a:solidFill>
              </a:rPr>
              <a:t>PMSE module in </a:t>
            </a:r>
            <a:r>
              <a:rPr lang="en-GB" dirty="0" smtClean="0">
                <a:solidFill>
                  <a:srgbClr val="002060"/>
                </a:solidFill>
                <a:hlinkClick r:id="rId3"/>
              </a:rPr>
              <a:t>EFIS</a:t>
            </a:r>
            <a:r>
              <a:rPr lang="en-GB" dirty="0" smtClean="0">
                <a:solidFill>
                  <a:srgbClr val="002060"/>
                </a:solidFill>
              </a:rPr>
              <a:t>: </a:t>
            </a:r>
            <a:r>
              <a:rPr lang="en-GB" u="sng" dirty="0" smtClean="0">
                <a:hlinkClick r:id="rId4"/>
              </a:rPr>
              <a:t>http</a:t>
            </a:r>
            <a:r>
              <a:rPr lang="en-GB" u="sng" dirty="0">
                <a:hlinkClick r:id="rId4"/>
              </a:rPr>
              <a:t>://www.efis.dk/views2/pmserec2510.jsp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Content and related national information from REC 25-10 </a:t>
            </a:r>
          </a:p>
          <a:p>
            <a:pPr eaLnBrk="1" hangingPunct="1"/>
            <a:endParaRPr lang="en-GB" dirty="0" smtClean="0">
              <a:solidFill>
                <a:srgbClr val="00206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030D1-9A54-442E-8EA1-8508DE09B6E8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1028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4904"/>
            <a:ext cx="385295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185" y="2564904"/>
            <a:ext cx="423281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04" y="4509120"/>
            <a:ext cx="2899568" cy="203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650668"/>
            <a:ext cx="2473449" cy="1878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GB" alt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4819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a-DK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GB" alt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0" y="6534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alt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969912" y="6529237"/>
            <a:ext cx="3081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Berlin, 21 June 2017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606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5292080" y="912813"/>
            <a:ext cx="3391545" cy="687387"/>
          </a:xfrm>
        </p:spPr>
        <p:txBody>
          <a:bodyPr/>
          <a:lstStyle/>
          <a:p>
            <a:pPr eaLnBrk="1" hangingPunct="1"/>
            <a:r>
              <a:rPr lang="en-GB" dirty="0" err="1" smtClean="0"/>
              <a:t>LoU</a:t>
            </a:r>
            <a:r>
              <a:rPr lang="en-GB" dirty="0" smtClean="0"/>
              <a:t> ECC / APWPT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229200"/>
          </a:xfrm>
        </p:spPr>
        <p:txBody>
          <a:bodyPr/>
          <a:lstStyle/>
          <a:p>
            <a:pPr marL="0" indent="0" eaLnBrk="1" hangingPunct="1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en-GB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 algn="ctr" eaLnBrk="1" hangingPunct="1">
              <a:buNone/>
            </a:pPr>
            <a:r>
              <a:rPr lang="en-GB" sz="4400" dirty="0" smtClean="0">
                <a:solidFill>
                  <a:srgbClr val="002060"/>
                </a:solidFill>
              </a:rPr>
              <a:t>Thank you very much</a:t>
            </a:r>
            <a:br>
              <a:rPr lang="en-GB" sz="4400" dirty="0" smtClean="0">
                <a:solidFill>
                  <a:srgbClr val="002060"/>
                </a:solidFill>
              </a:rPr>
            </a:br>
            <a:endParaRPr lang="en-GB" sz="4400" dirty="0">
              <a:solidFill>
                <a:srgbClr val="002060"/>
              </a:solidFill>
            </a:endParaRPr>
          </a:p>
          <a:p>
            <a:pPr marL="0" indent="0" algn="ctr" eaLnBrk="1" hangingPunct="1">
              <a:buNone/>
            </a:pPr>
            <a:r>
              <a:rPr lang="en-GB" dirty="0">
                <a:solidFill>
                  <a:srgbClr val="002060"/>
                </a:solidFill>
              </a:rPr>
              <a:t>Further information </a:t>
            </a:r>
            <a:r>
              <a:rPr lang="en-GB" dirty="0" smtClean="0">
                <a:solidFill>
                  <a:srgbClr val="002060"/>
                </a:solidFill>
              </a:rPr>
              <a:t>on:</a:t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  <a:hlinkClick r:id="rId3"/>
              </a:rPr>
              <a:t>www.cept.org/ecc</a:t>
            </a:r>
            <a:endParaRPr lang="en-GB" dirty="0" smtClean="0">
              <a:solidFill>
                <a:srgbClr val="002060"/>
              </a:solidFill>
            </a:endParaRPr>
          </a:p>
          <a:p>
            <a:pPr marL="0" indent="0" algn="ctr" eaLnBrk="1" hangingPunct="1">
              <a:buNone/>
            </a:pPr>
            <a:r>
              <a:rPr lang="en-GB" dirty="0">
                <a:solidFill>
                  <a:srgbClr val="002060"/>
                </a:solidFill>
                <a:hlinkClick r:id="rId4"/>
              </a:rPr>
              <a:t>ECC PMSE webpage</a:t>
            </a:r>
            <a:r>
              <a:rPr lang="en-GB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030D1-9A54-442E-8EA1-8508DE09B6E8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Textfeld 4"/>
          <p:cNvSpPr txBox="1"/>
          <p:nvPr/>
        </p:nvSpPr>
        <p:spPr>
          <a:xfrm>
            <a:off x="5436096" y="6268099"/>
            <a:ext cx="3081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/>
              <a:t>Berlin, 21 June 2017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905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383</Words>
  <Application>Microsoft Office PowerPoint</Application>
  <PresentationFormat>On-screen Show (4:3)</PresentationFormat>
  <Paragraphs>115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1_Default Design</vt:lpstr>
      <vt:lpstr>Thomas Weilacher Chairman ECC Working Group FM</vt:lpstr>
      <vt:lpstr>PowerPoint Presentation</vt:lpstr>
      <vt:lpstr>LoU ECC / APWPT</vt:lpstr>
      <vt:lpstr>LoU ECC / APWPT</vt:lpstr>
      <vt:lpstr>LoU ECC / APWPT</vt:lpstr>
      <vt:lpstr>Information on PMSE use in Europe</vt:lpstr>
      <vt:lpstr>LoU ECC / APWPT</vt:lpstr>
    </vt:vector>
  </TitlesOfParts>
  <Manager>Thomas.Weilacher@BNetzA.de</Manager>
  <Company>ECC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LoU ECC and APWPT</dc:title>
  <dc:subject>APWPT</dc:subject>
  <dc:creator>Thomas.Weilacher@BNetzA.de</dc:creator>
  <cp:keywords>ECC Presentation</cp:keywords>
  <dc:description>Berlin, 21 June 2017</dc:description>
  <cp:lastModifiedBy>Vibeke Hansen</cp:lastModifiedBy>
  <cp:revision>324</cp:revision>
  <cp:lastPrinted>2013-09-04T13:15:59Z</cp:lastPrinted>
  <dcterms:created xsi:type="dcterms:W3CDTF">2011-06-28T16:48:17Z</dcterms:created>
  <dcterms:modified xsi:type="dcterms:W3CDTF">2017-06-23T05:47:42Z</dcterms:modified>
  <cp:category>Thomas Weilacher</cp:category>
  <cp:contentStatus>21 June 2017, final</cp:contentStatus>
</cp:coreProperties>
</file>